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35" r:id="rId2"/>
  </p:sldMasterIdLst>
  <p:notesMasterIdLst>
    <p:notesMasterId r:id="rId54"/>
  </p:notesMasterIdLst>
  <p:handoutMasterIdLst>
    <p:handoutMasterId r:id="rId55"/>
  </p:handoutMasterIdLst>
  <p:sldIdLst>
    <p:sldId id="2142534375" r:id="rId3"/>
    <p:sldId id="2142534350" r:id="rId4"/>
    <p:sldId id="2142534315" r:id="rId5"/>
    <p:sldId id="2142534355" r:id="rId6"/>
    <p:sldId id="2142534333" r:id="rId7"/>
    <p:sldId id="2142534356" r:id="rId8"/>
    <p:sldId id="2142534359" r:id="rId9"/>
    <p:sldId id="2142534334" r:id="rId10"/>
    <p:sldId id="2142534341" r:id="rId11"/>
    <p:sldId id="2142534301" r:id="rId12"/>
    <p:sldId id="2142534302" r:id="rId13"/>
    <p:sldId id="2142534337" r:id="rId14"/>
    <p:sldId id="2142534338" r:id="rId15"/>
    <p:sldId id="2142534340" r:id="rId16"/>
    <p:sldId id="2142534339" r:id="rId17"/>
    <p:sldId id="2142534342" r:id="rId18"/>
    <p:sldId id="2142534377" r:id="rId19"/>
    <p:sldId id="2142534344" r:id="rId20"/>
    <p:sldId id="2142534345" r:id="rId21"/>
    <p:sldId id="2142534360" r:id="rId22"/>
    <p:sldId id="2142534361" r:id="rId23"/>
    <p:sldId id="2142534362" r:id="rId24"/>
    <p:sldId id="2142534304" r:id="rId25"/>
    <p:sldId id="2142534335" r:id="rId26"/>
    <p:sldId id="2142534336" r:id="rId27"/>
    <p:sldId id="2142534313" r:id="rId28"/>
    <p:sldId id="2142534363" r:id="rId29"/>
    <p:sldId id="2142534378" r:id="rId30"/>
    <p:sldId id="2142534312" r:id="rId31"/>
    <p:sldId id="2142534311" r:id="rId32"/>
    <p:sldId id="2142534319" r:id="rId33"/>
    <p:sldId id="2142534310" r:id="rId34"/>
    <p:sldId id="2142534379" r:id="rId35"/>
    <p:sldId id="2142534380" r:id="rId36"/>
    <p:sldId id="2142534309" r:id="rId37"/>
    <p:sldId id="2142534308" r:id="rId38"/>
    <p:sldId id="2142534320" r:id="rId39"/>
    <p:sldId id="2142534381" r:id="rId40"/>
    <p:sldId id="2142534321" r:id="rId41"/>
    <p:sldId id="2142534318" r:id="rId42"/>
    <p:sldId id="2142534326" r:id="rId43"/>
    <p:sldId id="2142534330" r:id="rId44"/>
    <p:sldId id="2142534327" r:id="rId45"/>
    <p:sldId id="2142534382" r:id="rId46"/>
    <p:sldId id="2142534371" r:id="rId47"/>
    <p:sldId id="2142534372" r:id="rId48"/>
    <p:sldId id="2142534370" r:id="rId49"/>
    <p:sldId id="2142534374" r:id="rId50"/>
    <p:sldId id="2142534367" r:id="rId51"/>
    <p:sldId id="2142534352" r:id="rId52"/>
    <p:sldId id="2142534376" r:id="rId5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6259" autoAdjust="0"/>
  </p:normalViewPr>
  <p:slideViewPr>
    <p:cSldViewPr snapToGrid="0">
      <p:cViewPr varScale="1">
        <p:scale>
          <a:sx n="90" d="100"/>
          <a:sy n="90" d="100"/>
        </p:scale>
        <p:origin x="350" y="17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812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8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7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928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634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97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57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18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9899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47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1886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806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3210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659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90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87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449579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93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5090146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0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23021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9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1252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30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475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007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0504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763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08896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1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599450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883296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03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57600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76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155736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301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063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943932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4840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  <p:sldLayoutId id="2147486775" r:id="rId62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274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  <p:sldLayoutId id="2147486747" r:id="rId12"/>
    <p:sldLayoutId id="2147486748" r:id="rId13"/>
    <p:sldLayoutId id="2147486749" r:id="rId14"/>
    <p:sldLayoutId id="2147486750" r:id="rId15"/>
    <p:sldLayoutId id="2147486751" r:id="rId16"/>
    <p:sldLayoutId id="2147486752" r:id="rId17"/>
    <p:sldLayoutId id="2147486753" r:id="rId18"/>
    <p:sldLayoutId id="2147486754" r:id="rId19"/>
    <p:sldLayoutId id="2147486755" r:id="rId20"/>
    <p:sldLayoutId id="2147486756" r:id="rId21"/>
    <p:sldLayoutId id="2147486757" r:id="rId22"/>
    <p:sldLayoutId id="2147486758" r:id="rId23"/>
    <p:sldLayoutId id="2147486759" r:id="rId24"/>
    <p:sldLayoutId id="2147486760" r:id="rId25"/>
    <p:sldLayoutId id="2147486761" r:id="rId26"/>
    <p:sldLayoutId id="2147486762" r:id="rId27"/>
    <p:sldLayoutId id="2147486763" r:id="rId28"/>
    <p:sldLayoutId id="2147486764" r:id="rId29"/>
    <p:sldLayoutId id="2147486765" r:id="rId30"/>
    <p:sldLayoutId id="2147486766" r:id="rId31"/>
    <p:sldLayoutId id="2147486767" r:id="rId32"/>
    <p:sldLayoutId id="2147486768" r:id="rId33"/>
    <p:sldLayoutId id="2147486769" r:id="rId34"/>
    <p:sldLayoutId id="2147486770" r:id="rId35"/>
    <p:sldLayoutId id="2147486771" r:id="rId36"/>
    <p:sldLayoutId id="2147486772" r:id="rId37"/>
    <p:sldLayoutId id="2147486773" r:id="rId38"/>
    <p:sldLayoutId id="2147486774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epire-ibmi.github.io/guides/usage/java/" TargetMode="External"/><Relationship Id="rId2" Type="http://schemas.openxmlformats.org/officeDocument/2006/relationships/hyperlink" Target="https://central.sonatype.com/artifact/io.github.mapepire-ibmi/mapepire-sdk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github.com/Mapepire-IBMi/mapepire-jav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latin typeface="+mj-lt"/>
              </a:rPr>
              <a:t>Forget ODBC!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Here’s a New Db2 Connector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40625"/>
            <a:ext cx="10972800" cy="757978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QOpenSys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etc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/mapepire/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iprules.conf</a:t>
            </a:r>
            <a:r>
              <a:rPr lang="en-US" sz="2000" dirty="0">
                <a:latin typeface="+mj-lt"/>
              </a:rPr>
              <a:t> can be used govern which user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profiles and IP addresses are able to connect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User profile and IP filtering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892E8-20C6-9739-C7F3-8517C79A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90" y="1955215"/>
            <a:ext cx="6206020" cy="2384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B8B57C-830E-EB26-C8D6-E23FA2C0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8" y="4893655"/>
            <a:ext cx="10006323" cy="9877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2BF92B-8A8E-D19F-80EA-D65C3D1D127F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6096000" y="4339794"/>
            <a:ext cx="0" cy="55386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6031-985F-EA84-E908-CA220482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24E50-147D-D606-FC09-B17CADED63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091F6-A6C8-188E-9198-B5304BB66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AE7B404-D168-0989-C32C-12AD77E339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371348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the Java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  <a:ln>
            <a:noFill/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ln>
            <a:solidFill>
              <a:schemeClr val="tx1"/>
            </a:solidFill>
          </a:ln>
          <a:effectLst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Mapepire server setup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endParaRPr lang="en-US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</p:cNvCxnSpPr>
          <p:nvPr/>
        </p:nvCxnSpPr>
        <p:spPr>
          <a:xfrm>
            <a:off x="4374036" y="4479391"/>
            <a:ext cx="133572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799A48-DC23-B553-3FC9-5CD0E373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98" y="2436246"/>
            <a:ext cx="3244514" cy="408629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C3083-E9B7-F20A-E6CA-3A9B90D1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81" y="4037431"/>
            <a:ext cx="6096000" cy="88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Mapepire-java client setup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964031"/>
            <a:ext cx="4706675" cy="5104808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i="0" kern="1200" baseline="0" dirty="0">
                <a:latin typeface="+mj-lt"/>
                <a:ea typeface="Calibri"/>
                <a:cs typeface="Calibri"/>
              </a:rPr>
              <a:t>Requirements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Java 8 or later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Installation</a:t>
            </a:r>
            <a:endParaRPr lang="en-US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Add 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mapepire-</a:t>
            </a: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sdk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as a dependency (check for latest version on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2"/>
              </a:rPr>
              <a:t>Maven Central Repository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)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Links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Usage Docs: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>
                <a:latin typeface="+mj-lt"/>
                <a:ea typeface="Calibri"/>
                <a:cs typeface="Calibri"/>
                <a:hlinkClick r:id="rId3"/>
              </a:rPr>
              <a:t>https://mapepire-ibmi.github.io/guides/usage/java/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GitHub Repository: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4"/>
              </a:rPr>
              <a:t>https://github.com/Mapepire-IBMi/mapepire-java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79C1B1-8DD0-4B5E-10DC-F291059B4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356" y="4174410"/>
            <a:ext cx="6075238" cy="189442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DB50D3-81C3-45E1-CBD4-E4DD7779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356" y="964031"/>
            <a:ext cx="6075238" cy="30329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7AB1F-14E6-AC5C-2205-1C761EA7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40268-5C0D-AF02-E527-F1EA8B496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FDB76-F5A0-330A-EEEC-F403E302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Setup credentials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78063-76CB-8949-52FE-8D762969B03B}"/>
              </a:ext>
            </a:extLst>
          </p:cNvPr>
          <p:cNvSpPr txBox="1"/>
          <p:nvPr/>
        </p:nvSpPr>
        <p:spPr>
          <a:xfrm>
            <a:off x="304800" y="2251745"/>
            <a:ext cx="3652758" cy="681547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config.properties</a:t>
            </a:r>
            <a:r>
              <a:rPr lang="en-US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dirty="0">
                <a:latin typeface="+mj-lt"/>
                <a:ea typeface="Calibri"/>
                <a:cs typeface="Calibri"/>
              </a:rPr>
              <a:t>file with your IBM </a:t>
            </a:r>
            <a:r>
              <a:rPr lang="en-US" dirty="0" err="1">
                <a:latin typeface="+mj-lt"/>
                <a:ea typeface="Calibri"/>
                <a:cs typeface="Calibri"/>
              </a:rPr>
              <a:t>i</a:t>
            </a:r>
            <a:r>
              <a:rPr lang="en-US" dirty="0">
                <a:latin typeface="+mj-lt"/>
                <a:ea typeface="Calibri"/>
                <a:cs typeface="Calibri"/>
              </a:rPr>
              <a:t> connection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67AA4-ACBD-227F-E70C-332B0B72BC6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957558" y="3700418"/>
            <a:ext cx="62241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F164C-790F-96B3-FECD-AF07D28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72890"/>
            <a:ext cx="3652758" cy="165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556A7-7F93-2473-CA16-DDBB18DA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76" y="1509107"/>
            <a:ext cx="7307224" cy="43826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3CD41-CEC9-162E-7042-4BB0674A0642}"/>
              </a:ext>
            </a:extLst>
          </p:cNvPr>
          <p:cNvSpPr txBox="1"/>
          <p:nvPr/>
        </p:nvSpPr>
        <p:spPr>
          <a:xfrm>
            <a:off x="4579976" y="1141141"/>
            <a:ext cx="7307224" cy="41380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a helper function to construct a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DaemonServer</a:t>
            </a:r>
            <a:r>
              <a:rPr lang="en-US" dirty="0">
                <a:latin typeface="+mj-lt"/>
                <a:ea typeface="Calibri"/>
                <a:cs typeface="Calibri"/>
              </a:rPr>
              <a:t> object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86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1084082"/>
            <a:ext cx="5391150" cy="5351226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Paginate results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prepared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a batch of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and execute procedures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SQL statements via a pool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Leverage JDBC options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Manage the server and </a:t>
            </a:r>
            <a:r>
              <a:rPr lang="en-US" dirty="0" err="1">
                <a:latin typeface="+mj-lt"/>
                <a:ea typeface="Calibri"/>
                <a:cs typeface="Calibri"/>
              </a:rPr>
              <a:t>JTOpen</a:t>
            </a:r>
            <a:r>
              <a:rPr lang="en-US" dirty="0">
                <a:latin typeface="+mj-lt"/>
                <a:ea typeface="Calibri"/>
                <a:cs typeface="Calibri"/>
              </a:rPr>
              <a:t> trace data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… and much more!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34A13-A112-1FFB-9325-01B3C75E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5" y="1492970"/>
            <a:ext cx="10548594" cy="41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Certificate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598360" y="1003114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Allow all certificates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A248E-AF77-84BD-24AA-6272B3AB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09" y="1345664"/>
            <a:ext cx="10004981" cy="862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10F6D-B5E8-51BE-7594-FAF4AB30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9" y="2970642"/>
            <a:ext cx="10004981" cy="156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2C770-E4CA-FA67-04C9-045CCD1F6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09" y="5305863"/>
            <a:ext cx="10004981" cy="843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C4331-AAAC-5A7C-895C-E2FC232D3DBC}"/>
              </a:ext>
            </a:extLst>
          </p:cNvPr>
          <p:cNvSpPr txBox="1"/>
          <p:nvPr/>
        </p:nvSpPr>
        <p:spPr>
          <a:xfrm>
            <a:off x="598359" y="2603986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self-signed certificate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CF7D6-8B71-636A-DFFE-032839534ACB}"/>
              </a:ext>
            </a:extLst>
          </p:cNvPr>
          <p:cNvSpPr txBox="1"/>
          <p:nvPr/>
        </p:nvSpPr>
        <p:spPr>
          <a:xfrm>
            <a:off x="598358" y="4939207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certificate signed by a recognized CA</a:t>
            </a:r>
          </a:p>
        </p:txBody>
      </p:sp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26F8D2-8993-A7DC-AC63-19548CF4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34" y="827918"/>
            <a:ext cx="5886732" cy="55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3A12-4F99-5591-9A71-22C3AA9B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9DE2A-9F2B-D4E1-A82F-F5C42663C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49E29-3E38-756D-9172-99310CD8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Query result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E1789-7A91-01A9-F125-3A8DBB89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98" y="687819"/>
            <a:ext cx="7598004" cy="57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6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9B10-67A8-4FA0-8B97-FB0558C3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B7C80-7356-4A5B-51A4-5780C6748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6E580-B426-F005-4474-46C68381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Paginating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2CFCF-62B4-1469-7431-294DBF64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3" y="1319752"/>
            <a:ext cx="10877954" cy="44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8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AAEA1-1C9F-6D5E-B6E3-7F6FD70B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4" y="2401941"/>
            <a:ext cx="11070891" cy="20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9E01BE-5AB6-F0E1-9703-427298A4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19" y="1511099"/>
            <a:ext cx="11215961" cy="38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Creating and 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B11E6-A559-F9D6-73E3-54C03A8D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70" y="818635"/>
            <a:ext cx="8483059" cy="55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F48BF-EA40-4BFA-7F46-BBA82094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B0381-348E-0431-24E5-C94C9B14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0B86C-D902-CB11-C725-E6B5F24C9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Leverage JDBC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9CB11-6105-979B-70BD-C43A5D63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95" y="957763"/>
            <a:ext cx="9527610" cy="52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7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3EC37-B7DB-813D-5284-8AB570FD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32742"/>
            <a:ext cx="10858500" cy="16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121CB4-0175-AC9B-D650-1644D701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86" y="820503"/>
            <a:ext cx="8235427" cy="55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of an SQL job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84416-9532-8044-82A8-21B2C0E9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88" y="879646"/>
            <a:ext cx="4635720" cy="5498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0AED5-C899-A8E0-BF9A-59263A89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4" y="2846176"/>
            <a:ext cx="5522282" cy="15652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2F2B91-3408-DE79-32D9-486E48E91E78}"/>
              </a:ext>
            </a:extLst>
          </p:cNvPr>
          <p:cNvCxnSpPr>
            <a:cxnSpLocks/>
          </p:cNvCxnSpPr>
          <p:nvPr/>
        </p:nvCxnSpPr>
        <p:spPr>
          <a:xfrm>
            <a:off x="5962645" y="3628782"/>
            <a:ext cx="106975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state of a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551CF-C4E6-E648-DDC0-A71F3ECC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5" y="3074352"/>
            <a:ext cx="5841722" cy="1266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CB6CF-E2E3-D149-9614-1DD74583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7" y="980388"/>
            <a:ext cx="3980830" cy="545491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9E9FF8-1094-A377-30D1-2D8E72C3319A}"/>
              </a:ext>
            </a:extLst>
          </p:cNvPr>
          <p:cNvCxnSpPr>
            <a:cxnSpLocks/>
          </p:cNvCxnSpPr>
          <p:nvPr/>
        </p:nvCxnSpPr>
        <p:spPr>
          <a:xfrm>
            <a:off x="6291512" y="3707849"/>
            <a:ext cx="104254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trace configuration and retrieve trace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09E0D-A0FA-6377-DB21-C3BB6D3C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929359"/>
            <a:ext cx="10592718" cy="51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5B71-DA7B-DCD3-3E05-599371D19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AB17E-F6DB-F0DE-9414-31E5DB9A4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4546-C48A-ECAF-5AAA-4EDC87EB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Server trace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AD494-3548-950B-C85F-9FFF96BF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93" y="1001456"/>
            <a:ext cx="10081414" cy="52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6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723969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5570</TotalTime>
  <Words>1772</Words>
  <Application>Microsoft Office PowerPoint</Application>
  <PresentationFormat>Widescreen</PresentationFormat>
  <Paragraphs>375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Forget ODBC! Here’s a New 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Mapepire server setup</vt:lpstr>
      <vt:lpstr>Mapepire-java client setup</vt:lpstr>
      <vt:lpstr>Setup credentials</vt:lpstr>
      <vt:lpstr>Now it’s time to write some queries!</vt:lpstr>
      <vt:lpstr>Connecting to the database</vt:lpstr>
      <vt:lpstr>Certificate configuration</vt:lpstr>
      <vt:lpstr>Executing a query</vt:lpstr>
      <vt:lpstr>Query result structure</vt:lpstr>
      <vt:lpstr>Paginating results</vt:lpstr>
      <vt:lpstr>Executing a prepared statement</vt:lpstr>
      <vt:lpstr>Executing a batch of statements</vt:lpstr>
      <vt:lpstr>Creating and executing a procedure</vt:lpstr>
      <vt:lpstr>Leverage JDBC options</vt:lpstr>
      <vt:lpstr>Executing a CL command</vt:lpstr>
      <vt:lpstr>Executing statements using a pool</vt:lpstr>
      <vt:lpstr>Retrieve the status of an SQL job </vt:lpstr>
      <vt:lpstr>Retrieve the state of a query</vt:lpstr>
      <vt:lpstr>Set trace configuration and retrieve trace data</vt:lpstr>
      <vt:lpstr>Server trace data</vt:lpstr>
      <vt:lpstr>PowerPoint Presentation</vt:lpstr>
      <vt:lpstr>PowerPoint Presentation</vt:lpstr>
      <vt:lpstr>Demo</vt:lpstr>
      <vt:lpstr>PowerPoint Presentation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637</cp:revision>
  <dcterms:created xsi:type="dcterms:W3CDTF">2021-01-11T03:24:53Z</dcterms:created>
  <dcterms:modified xsi:type="dcterms:W3CDTF">2025-04-09T04:42:24Z</dcterms:modified>
</cp:coreProperties>
</file>